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nl-NL"/>
              <a:t>Klik om stijl te bewerken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28B7C079-4117-48C3-B850-489ED2E5C630}" type="datetimeFigureOut">
              <a:rPr lang="nl-NL" smtClean="0"/>
              <a:t>18-5-2021</a:t>
            </a:fld>
            <a:endParaRPr lang="nl-NL"/>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nl-NL"/>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224382F3-4E0E-434D-93C7-D9E4E15EE8F9}" type="slidenum">
              <a:rPr lang="nl-NL" smtClean="0"/>
              <a:t>‹nr.›</a:t>
            </a:fld>
            <a:endParaRPr lang="nl-NL"/>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27235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8B7C079-4117-48C3-B850-489ED2E5C630}" type="datetimeFigureOut">
              <a:rPr lang="nl-NL" smtClean="0"/>
              <a:t>18-5-2021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24382F3-4E0E-434D-93C7-D9E4E15EE8F9}" type="slidenum">
              <a:rPr lang="nl-NL" smtClean="0"/>
              <a:t>‹nr.›</a:t>
            </a:fld>
            <a:endParaRPr lang="nl-NL"/>
          </a:p>
        </p:txBody>
      </p:sp>
    </p:spTree>
    <p:extLst>
      <p:ext uri="{BB962C8B-B14F-4D97-AF65-F5344CB8AC3E}">
        <p14:creationId xmlns:p14="http://schemas.microsoft.com/office/powerpoint/2010/main" val="3472247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8B7C079-4117-48C3-B850-489ED2E5C630}" type="datetimeFigureOut">
              <a:rPr lang="nl-NL" smtClean="0"/>
              <a:t>18-5-2021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24382F3-4E0E-434D-93C7-D9E4E15EE8F9}" type="slidenum">
              <a:rPr lang="nl-NL" smtClean="0"/>
              <a:t>‹nr.›</a:t>
            </a:fld>
            <a:endParaRPr lang="nl-NL"/>
          </a:p>
        </p:txBody>
      </p:sp>
    </p:spTree>
    <p:extLst>
      <p:ext uri="{BB962C8B-B14F-4D97-AF65-F5344CB8AC3E}">
        <p14:creationId xmlns:p14="http://schemas.microsoft.com/office/powerpoint/2010/main" val="3333550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8B7C079-4117-48C3-B850-489ED2E5C630}" type="datetimeFigureOut">
              <a:rPr lang="nl-NL" smtClean="0"/>
              <a:t>18-5-2021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24382F3-4E0E-434D-93C7-D9E4E15EE8F9}" type="slidenum">
              <a:rPr lang="nl-NL" smtClean="0"/>
              <a:t>‹nr.›</a:t>
            </a:fld>
            <a:endParaRPr lang="nl-NL"/>
          </a:p>
        </p:txBody>
      </p:sp>
    </p:spTree>
    <p:extLst>
      <p:ext uri="{BB962C8B-B14F-4D97-AF65-F5344CB8AC3E}">
        <p14:creationId xmlns:p14="http://schemas.microsoft.com/office/powerpoint/2010/main" val="1778170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nl-NL"/>
              <a:t>Klik om stijl te bewerken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28B7C079-4117-48C3-B850-489ED2E5C630}" type="datetimeFigureOut">
              <a:rPr lang="nl-NL" smtClean="0"/>
              <a:t>18-5-2021</a:t>
            </a:fld>
            <a:endParaRPr lang="nl-NL"/>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nl-NL"/>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224382F3-4E0E-434D-93C7-D9E4E15EE8F9}" type="slidenum">
              <a:rPr lang="nl-NL" smtClean="0"/>
              <a:t>‹nr.›</a:t>
            </a:fld>
            <a:endParaRPr lang="nl-NL"/>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802740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28B7C079-4117-48C3-B850-489ED2E5C630}" type="datetimeFigureOut">
              <a:rPr lang="nl-NL" smtClean="0"/>
              <a:t>18-5-2021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24382F3-4E0E-434D-93C7-D9E4E15EE8F9}" type="slidenum">
              <a:rPr lang="nl-NL" smtClean="0"/>
              <a:t>‹nr.›</a:t>
            </a:fld>
            <a:endParaRPr lang="nl-NL"/>
          </a:p>
        </p:txBody>
      </p:sp>
    </p:spTree>
    <p:extLst>
      <p:ext uri="{BB962C8B-B14F-4D97-AF65-F5344CB8AC3E}">
        <p14:creationId xmlns:p14="http://schemas.microsoft.com/office/powerpoint/2010/main" val="343546367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nl-NL"/>
              <a:t>Klik om stijl te bewerken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257300" y="2909102"/>
            <a:ext cx="4800600" cy="299639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633864" y="2909102"/>
            <a:ext cx="4800600" cy="299639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28B7C079-4117-48C3-B850-489ED2E5C630}" type="datetimeFigureOut">
              <a:rPr lang="nl-NL" smtClean="0"/>
              <a:t>18-5-2021</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224382F3-4E0E-434D-93C7-D9E4E15EE8F9}" type="slidenum">
              <a:rPr lang="nl-NL" smtClean="0"/>
              <a:t>‹nr.›</a:t>
            </a:fld>
            <a:endParaRPr lang="nl-NL"/>
          </a:p>
        </p:txBody>
      </p:sp>
    </p:spTree>
    <p:extLst>
      <p:ext uri="{BB962C8B-B14F-4D97-AF65-F5344CB8AC3E}">
        <p14:creationId xmlns:p14="http://schemas.microsoft.com/office/powerpoint/2010/main" val="299647099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28B7C079-4117-48C3-B850-489ED2E5C630}" type="datetimeFigureOut">
              <a:rPr lang="nl-NL" smtClean="0"/>
              <a:t>18-5-2021</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224382F3-4E0E-434D-93C7-D9E4E15EE8F9}" type="slidenum">
              <a:rPr lang="nl-NL" smtClean="0"/>
              <a:t>‹nr.›</a:t>
            </a:fld>
            <a:endParaRPr lang="nl-NL"/>
          </a:p>
        </p:txBody>
      </p:sp>
    </p:spTree>
    <p:extLst>
      <p:ext uri="{BB962C8B-B14F-4D97-AF65-F5344CB8AC3E}">
        <p14:creationId xmlns:p14="http://schemas.microsoft.com/office/powerpoint/2010/main" val="2306428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B7C079-4117-48C3-B850-489ED2E5C630}" type="datetimeFigureOut">
              <a:rPr lang="nl-NL" smtClean="0"/>
              <a:t>18-5-2021</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224382F3-4E0E-434D-93C7-D9E4E15EE8F9}" type="slidenum">
              <a:rPr lang="nl-NL" smtClean="0"/>
              <a:t>‹nr.›</a:t>
            </a:fld>
            <a:endParaRPr lang="nl-NL"/>
          </a:p>
        </p:txBody>
      </p:sp>
    </p:spTree>
    <p:extLst>
      <p:ext uri="{BB962C8B-B14F-4D97-AF65-F5344CB8AC3E}">
        <p14:creationId xmlns:p14="http://schemas.microsoft.com/office/powerpoint/2010/main" val="2398858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nl-NL"/>
              <a:t>Klik om stijl te bewerken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a:xfrm>
            <a:off x="765051" y="6375679"/>
            <a:ext cx="1233355" cy="348462"/>
          </a:xfrm>
        </p:spPr>
        <p:txBody>
          <a:bodyPr/>
          <a:lstStyle/>
          <a:p>
            <a:fld id="{28B7C079-4117-48C3-B850-489ED2E5C630}" type="datetimeFigureOut">
              <a:rPr lang="nl-NL" smtClean="0"/>
              <a:t>18-5-2021</a:t>
            </a:fld>
            <a:endParaRPr lang="nl-NL"/>
          </a:p>
        </p:txBody>
      </p:sp>
      <p:sp>
        <p:nvSpPr>
          <p:cNvPr id="6" name="Footer Placeholder 5"/>
          <p:cNvSpPr>
            <a:spLocks noGrp="1"/>
          </p:cNvSpPr>
          <p:nvPr>
            <p:ph type="ftr" sz="quarter" idx="11"/>
          </p:nvPr>
        </p:nvSpPr>
        <p:spPr>
          <a:xfrm>
            <a:off x="2103620" y="6375679"/>
            <a:ext cx="3482179" cy="345796"/>
          </a:xfrm>
        </p:spPr>
        <p:txBody>
          <a:bodyPr/>
          <a:lstStyle/>
          <a:p>
            <a:endParaRPr lang="nl-NL"/>
          </a:p>
        </p:txBody>
      </p:sp>
      <p:sp>
        <p:nvSpPr>
          <p:cNvPr id="7" name="Slide Number Placeholder 6"/>
          <p:cNvSpPr>
            <a:spLocks noGrp="1"/>
          </p:cNvSpPr>
          <p:nvPr>
            <p:ph type="sldNum" sz="quarter" idx="12"/>
          </p:nvPr>
        </p:nvSpPr>
        <p:spPr>
          <a:xfrm>
            <a:off x="5691014" y="6375679"/>
            <a:ext cx="1232456" cy="345796"/>
          </a:xfrm>
        </p:spPr>
        <p:txBody>
          <a:bodyPr/>
          <a:lstStyle/>
          <a:p>
            <a:fld id="{224382F3-4E0E-434D-93C7-D9E4E15EE8F9}" type="slidenum">
              <a:rPr lang="nl-NL" smtClean="0"/>
              <a:t>‹nr.›</a:t>
            </a:fld>
            <a:endParaRPr lang="nl-NL"/>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23456583"/>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nl-NL"/>
              <a:t>Klik om stijl te bewerken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a:xfrm>
            <a:off x="765950" y="6375679"/>
            <a:ext cx="1232456" cy="348462"/>
          </a:xfrm>
        </p:spPr>
        <p:txBody>
          <a:bodyPr/>
          <a:lstStyle/>
          <a:p>
            <a:fld id="{28B7C079-4117-48C3-B850-489ED2E5C630}" type="datetimeFigureOut">
              <a:rPr lang="nl-NL" smtClean="0"/>
              <a:t>18-5-2021</a:t>
            </a:fld>
            <a:endParaRPr lang="nl-NL"/>
          </a:p>
        </p:txBody>
      </p:sp>
      <p:sp>
        <p:nvSpPr>
          <p:cNvPr id="6" name="Footer Placeholder 5"/>
          <p:cNvSpPr>
            <a:spLocks noGrp="1"/>
          </p:cNvSpPr>
          <p:nvPr>
            <p:ph type="ftr" sz="quarter" idx="11"/>
          </p:nvPr>
        </p:nvSpPr>
        <p:spPr>
          <a:xfrm>
            <a:off x="2103621" y="6375679"/>
            <a:ext cx="3482178" cy="345796"/>
          </a:xfrm>
        </p:spPr>
        <p:txBody>
          <a:bodyPr/>
          <a:lstStyle/>
          <a:p>
            <a:endParaRPr lang="nl-NL"/>
          </a:p>
        </p:txBody>
      </p:sp>
      <p:sp>
        <p:nvSpPr>
          <p:cNvPr id="7" name="Slide Number Placeholder 6"/>
          <p:cNvSpPr>
            <a:spLocks noGrp="1"/>
          </p:cNvSpPr>
          <p:nvPr>
            <p:ph type="sldNum" sz="quarter" idx="12"/>
          </p:nvPr>
        </p:nvSpPr>
        <p:spPr>
          <a:xfrm>
            <a:off x="5687568" y="6375679"/>
            <a:ext cx="1234440" cy="345796"/>
          </a:xfrm>
        </p:spPr>
        <p:txBody>
          <a:bodyPr/>
          <a:lstStyle/>
          <a:p>
            <a:fld id="{224382F3-4E0E-434D-93C7-D9E4E15EE8F9}" type="slidenum">
              <a:rPr lang="nl-NL" smtClean="0"/>
              <a:t>‹nr.›</a:t>
            </a:fld>
            <a:endParaRPr lang="nl-NL"/>
          </a:p>
        </p:txBody>
      </p:sp>
    </p:spTree>
    <p:extLst>
      <p:ext uri="{BB962C8B-B14F-4D97-AF65-F5344CB8AC3E}">
        <p14:creationId xmlns:p14="http://schemas.microsoft.com/office/powerpoint/2010/main" val="1265261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28B7C079-4117-48C3-B850-489ED2E5C630}" type="datetimeFigureOut">
              <a:rPr lang="nl-NL" smtClean="0"/>
              <a:t>18-5-2021</a:t>
            </a:fld>
            <a:endParaRPr lang="nl-NL"/>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nl-NL"/>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224382F3-4E0E-434D-93C7-D9E4E15EE8F9}" type="slidenum">
              <a:rPr lang="nl-NL" smtClean="0"/>
              <a:t>‹nr.›</a:t>
            </a:fld>
            <a:endParaRPr lang="nl-NL"/>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226176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10AF4C-25AA-4350-87C4-46FEE8BEA83B}"/>
              </a:ext>
            </a:extLst>
          </p:cNvPr>
          <p:cNvSpPr>
            <a:spLocks noGrp="1"/>
          </p:cNvSpPr>
          <p:nvPr>
            <p:ph type="ctrTitle"/>
          </p:nvPr>
        </p:nvSpPr>
        <p:spPr/>
        <p:txBody>
          <a:bodyPr/>
          <a:lstStyle/>
          <a:p>
            <a:r>
              <a:rPr lang="nl-NL" dirty="0"/>
              <a:t>Ondernemen</a:t>
            </a:r>
          </a:p>
        </p:txBody>
      </p:sp>
      <p:sp>
        <p:nvSpPr>
          <p:cNvPr id="3" name="Ondertitel 2">
            <a:extLst>
              <a:ext uri="{FF2B5EF4-FFF2-40B4-BE49-F238E27FC236}">
                <a16:creationId xmlns:a16="http://schemas.microsoft.com/office/drawing/2014/main" id="{0AE2FA9D-6FD3-4D56-97BC-FD820AD0252E}"/>
              </a:ext>
            </a:extLst>
          </p:cNvPr>
          <p:cNvSpPr>
            <a:spLocks noGrp="1"/>
          </p:cNvSpPr>
          <p:nvPr>
            <p:ph type="subTitle" idx="1"/>
          </p:nvPr>
        </p:nvSpPr>
        <p:spPr/>
        <p:txBody>
          <a:bodyPr>
            <a:normAutofit lnSpcReduction="10000"/>
          </a:bodyPr>
          <a:lstStyle/>
          <a:p>
            <a:r>
              <a:rPr lang="nl-NL" dirty="0"/>
              <a:t>Keuzevak </a:t>
            </a:r>
            <a:r>
              <a:rPr lang="nl-NL" dirty="0" err="1"/>
              <a:t>bbl-kbl-tgl</a:t>
            </a:r>
            <a:endParaRPr lang="nl-NL" dirty="0"/>
          </a:p>
          <a:p>
            <a:r>
              <a:rPr lang="nl-NL" dirty="0"/>
              <a:t>Mevrouw van Dongen </a:t>
            </a:r>
          </a:p>
        </p:txBody>
      </p:sp>
    </p:spTree>
    <p:extLst>
      <p:ext uri="{BB962C8B-B14F-4D97-AF65-F5344CB8AC3E}">
        <p14:creationId xmlns:p14="http://schemas.microsoft.com/office/powerpoint/2010/main" val="819211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7DE01B7-1442-4B64-9F63-4CBB3FCB3034}"/>
              </a:ext>
            </a:extLst>
          </p:cNvPr>
          <p:cNvSpPr>
            <a:spLocks noGrp="1"/>
          </p:cNvSpPr>
          <p:nvPr>
            <p:ph idx="1"/>
          </p:nvPr>
        </p:nvSpPr>
        <p:spPr/>
        <p:txBody>
          <a:bodyPr/>
          <a:lstStyle/>
          <a:p>
            <a:r>
              <a:rPr lang="nl-NL" b="0" i="0" dirty="0">
                <a:solidFill>
                  <a:srgbClr val="333333"/>
                </a:solidFill>
                <a:effectLst/>
              </a:rPr>
              <a:t>Een</a:t>
            </a:r>
            <a:r>
              <a:rPr lang="nl-NL" b="1" i="0" dirty="0">
                <a:solidFill>
                  <a:srgbClr val="333333"/>
                </a:solidFill>
                <a:effectLst/>
              </a:rPr>
              <a:t> offerte</a:t>
            </a:r>
            <a:r>
              <a:rPr lang="nl-NL" b="0" i="0" dirty="0">
                <a:solidFill>
                  <a:srgbClr val="333333"/>
                </a:solidFill>
                <a:effectLst/>
              </a:rPr>
              <a:t> is een papier of digitaal prijsoverzicht van het aanbod dat gedaan wordt voor een bepaalde prijs. Meestal heeft een offerte een bepaalde geldigheidsduur.</a:t>
            </a:r>
            <a:br>
              <a:rPr lang="nl-NL" dirty="0"/>
            </a:br>
            <a:br>
              <a:rPr lang="nl-NL" dirty="0"/>
            </a:br>
            <a:r>
              <a:rPr lang="nl-NL" b="0" i="0" dirty="0">
                <a:solidFill>
                  <a:srgbClr val="333333"/>
                </a:solidFill>
                <a:effectLst/>
              </a:rPr>
              <a:t>Bedrijven zijn altijd bereid je een offerte te sturen. Zorg dat je in je aanvraag duidelijk bent over wat je wilt, welk product, op welke datum, de hoeveelheid en wanneer het geleverd moet worden.</a:t>
            </a:r>
            <a:endParaRPr lang="nl-NL" dirty="0"/>
          </a:p>
        </p:txBody>
      </p:sp>
    </p:spTree>
    <p:extLst>
      <p:ext uri="{BB962C8B-B14F-4D97-AF65-F5344CB8AC3E}">
        <p14:creationId xmlns:p14="http://schemas.microsoft.com/office/powerpoint/2010/main" val="3562931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01A012-A803-4F9C-896C-C3A3EC9EAE62}"/>
              </a:ext>
            </a:extLst>
          </p:cNvPr>
          <p:cNvSpPr>
            <a:spLocks noGrp="1"/>
          </p:cNvSpPr>
          <p:nvPr>
            <p:ph type="title"/>
          </p:nvPr>
        </p:nvSpPr>
        <p:spPr/>
        <p:txBody>
          <a:bodyPr/>
          <a:lstStyle/>
          <a:p>
            <a:r>
              <a:rPr lang="nl-NL" dirty="0"/>
              <a:t>6. De Financiën </a:t>
            </a:r>
          </a:p>
        </p:txBody>
      </p:sp>
      <p:sp>
        <p:nvSpPr>
          <p:cNvPr id="3" name="Tijdelijke aanduiding voor inhoud 2">
            <a:extLst>
              <a:ext uri="{FF2B5EF4-FFF2-40B4-BE49-F238E27FC236}">
                <a16:creationId xmlns:a16="http://schemas.microsoft.com/office/drawing/2014/main" id="{5673ABEB-35BC-4294-8F7C-2FB32A88F99A}"/>
              </a:ext>
            </a:extLst>
          </p:cNvPr>
          <p:cNvSpPr>
            <a:spLocks noGrp="1"/>
          </p:cNvSpPr>
          <p:nvPr>
            <p:ph idx="1"/>
          </p:nvPr>
        </p:nvSpPr>
        <p:spPr>
          <a:xfrm>
            <a:off x="1251678" y="1874517"/>
            <a:ext cx="10178322" cy="3593591"/>
          </a:xfrm>
        </p:spPr>
        <p:txBody>
          <a:bodyPr>
            <a:normAutofit lnSpcReduction="10000"/>
          </a:bodyPr>
          <a:lstStyle/>
          <a:p>
            <a:r>
              <a:rPr lang="nl-NL" b="1" i="0" dirty="0">
                <a:solidFill>
                  <a:srgbClr val="333333"/>
                </a:solidFill>
                <a:effectLst/>
              </a:rPr>
              <a:t>Investeren</a:t>
            </a:r>
            <a:r>
              <a:rPr lang="nl-NL" b="0" i="0" dirty="0">
                <a:solidFill>
                  <a:srgbClr val="333333"/>
                </a:solidFill>
                <a:effectLst/>
              </a:rPr>
              <a:t> betekent arbeid, kennis, goederen en geld in je zaak stoppen. Een startende onderneming met daarom vaak op zoek naar geld. Om een goed beeld te krijgen van de investeringen maak je een </a:t>
            </a:r>
            <a:r>
              <a:rPr lang="nl-NL" b="1" i="0" dirty="0">
                <a:solidFill>
                  <a:srgbClr val="333333"/>
                </a:solidFill>
                <a:effectLst/>
              </a:rPr>
              <a:t>investeringsbegroting</a:t>
            </a:r>
            <a:r>
              <a:rPr lang="nl-NL" b="0" i="0" dirty="0">
                <a:solidFill>
                  <a:srgbClr val="333333"/>
                </a:solidFill>
                <a:effectLst/>
              </a:rPr>
              <a:t>. Je geeft daarbij antwoord op de onderstaande</a:t>
            </a:r>
            <a:r>
              <a:rPr lang="nl-NL" b="0" i="1" dirty="0">
                <a:solidFill>
                  <a:srgbClr val="333333"/>
                </a:solidFill>
                <a:effectLst/>
              </a:rPr>
              <a:t> investeringsvragen</a:t>
            </a:r>
            <a:r>
              <a:rPr lang="nl-NL" b="0" i="0" dirty="0">
                <a:solidFill>
                  <a:srgbClr val="333333"/>
                </a:solidFill>
                <a:effectLst/>
              </a:rPr>
              <a:t>:</a:t>
            </a:r>
            <a:br>
              <a:rPr lang="nl-NL" dirty="0"/>
            </a:br>
            <a:br>
              <a:rPr lang="nl-NL" dirty="0"/>
            </a:br>
            <a:r>
              <a:rPr lang="nl-NL" b="0" i="0" dirty="0">
                <a:solidFill>
                  <a:srgbClr val="333333"/>
                </a:solidFill>
                <a:effectLst/>
              </a:rPr>
              <a:t>1. Ga ik een bedrijfspand huren of kopen?</a:t>
            </a:r>
            <a:br>
              <a:rPr lang="nl-NL" dirty="0"/>
            </a:br>
            <a:r>
              <a:rPr lang="nl-NL" b="0" i="0" dirty="0">
                <a:solidFill>
                  <a:srgbClr val="333333"/>
                </a:solidFill>
                <a:effectLst/>
              </a:rPr>
              <a:t>2. Heb ik machines nodig om het product te maken?</a:t>
            </a:r>
            <a:br>
              <a:rPr lang="nl-NL" dirty="0"/>
            </a:br>
            <a:r>
              <a:rPr lang="nl-NL" b="0" i="0" dirty="0">
                <a:solidFill>
                  <a:srgbClr val="333333"/>
                </a:solidFill>
                <a:effectLst/>
              </a:rPr>
              <a:t>3. Hoeveel moet ik uitgeven het om mijn bedrijf in te richten? (inventaris)</a:t>
            </a:r>
            <a:br>
              <a:rPr lang="nl-NL" dirty="0"/>
            </a:br>
            <a:r>
              <a:rPr lang="nl-NL" b="0" i="0" dirty="0">
                <a:solidFill>
                  <a:srgbClr val="333333"/>
                </a:solidFill>
                <a:effectLst/>
              </a:rPr>
              <a:t>4. Heb ik personeel nodig en welk salaris betaal ik dan?</a:t>
            </a:r>
            <a:br>
              <a:rPr lang="nl-NL" dirty="0"/>
            </a:br>
            <a:r>
              <a:rPr lang="nl-NL" b="0" i="0" dirty="0">
                <a:solidFill>
                  <a:srgbClr val="333333"/>
                </a:solidFill>
                <a:effectLst/>
              </a:rPr>
              <a:t>5. Heb ik een voorraad nodig?</a:t>
            </a:r>
            <a:br>
              <a:rPr lang="nl-NL" dirty="0"/>
            </a:br>
            <a:r>
              <a:rPr lang="nl-NL" b="0" i="0" dirty="0">
                <a:solidFill>
                  <a:srgbClr val="333333"/>
                </a:solidFill>
                <a:effectLst/>
              </a:rPr>
              <a:t>6. Hoeveel voorraad heb ik nodig?</a:t>
            </a:r>
            <a:endParaRPr lang="nl-NL" dirty="0"/>
          </a:p>
        </p:txBody>
      </p:sp>
    </p:spTree>
    <p:extLst>
      <p:ext uri="{BB962C8B-B14F-4D97-AF65-F5344CB8AC3E}">
        <p14:creationId xmlns:p14="http://schemas.microsoft.com/office/powerpoint/2010/main" val="4256589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E09F3CF-0EC2-4E3A-BC93-1CD74894D4AD}"/>
              </a:ext>
            </a:extLst>
          </p:cNvPr>
          <p:cNvSpPr>
            <a:spLocks noGrp="1"/>
          </p:cNvSpPr>
          <p:nvPr>
            <p:ph idx="1"/>
          </p:nvPr>
        </p:nvSpPr>
        <p:spPr>
          <a:xfrm>
            <a:off x="1251678" y="781879"/>
            <a:ext cx="10178322" cy="5097714"/>
          </a:xfrm>
        </p:spPr>
        <p:txBody>
          <a:bodyPr>
            <a:normAutofit/>
          </a:bodyPr>
          <a:lstStyle/>
          <a:p>
            <a:r>
              <a:rPr lang="nl-NL" dirty="0"/>
              <a:t>Totaal bedrag uit investeringsbegroting – eigen vermogen (dit is het geld dat de ondernemers hebben = </a:t>
            </a:r>
            <a:r>
              <a:rPr lang="nl-NL" u="sng" dirty="0"/>
              <a:t>Vreemd vermogen </a:t>
            </a:r>
            <a:r>
              <a:rPr lang="nl-NL" dirty="0"/>
              <a:t>(nog nodig van anderen)</a:t>
            </a:r>
            <a:br>
              <a:rPr lang="nl-NL" dirty="0"/>
            </a:br>
            <a:endParaRPr lang="nl-NL" dirty="0"/>
          </a:p>
          <a:p>
            <a:r>
              <a:rPr lang="nl-NL" dirty="0"/>
              <a:t>Als er meer omzet is dan kosten, dan heb je </a:t>
            </a:r>
            <a:r>
              <a:rPr lang="nl-NL" u="sng" dirty="0"/>
              <a:t>nettowinst</a:t>
            </a:r>
            <a:r>
              <a:rPr lang="nl-NL" dirty="0"/>
              <a:t>.</a:t>
            </a:r>
            <a:br>
              <a:rPr lang="nl-NL" dirty="0"/>
            </a:br>
            <a:endParaRPr lang="nl-NL" dirty="0"/>
          </a:p>
          <a:p>
            <a:r>
              <a:rPr lang="nl-NL" dirty="0"/>
              <a:t>Als er meer kosten zijn dan omzet, dan heb je </a:t>
            </a:r>
            <a:r>
              <a:rPr lang="nl-NL" u="sng" dirty="0"/>
              <a:t>nettoverlies</a:t>
            </a:r>
            <a:r>
              <a:rPr lang="nl-NL" dirty="0"/>
              <a:t>. Je vult dus maar bij een van deze onderdelen op je exploitatiebegroting een bedrag in. Op deze manier zijn de totaal bedragen aan beide kanten gelijk.</a:t>
            </a:r>
          </a:p>
        </p:txBody>
      </p:sp>
    </p:spTree>
    <p:extLst>
      <p:ext uri="{BB962C8B-B14F-4D97-AF65-F5344CB8AC3E}">
        <p14:creationId xmlns:p14="http://schemas.microsoft.com/office/powerpoint/2010/main" val="3674491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67EA75-2B4E-4D25-88DA-13273D4AACD4}"/>
              </a:ext>
            </a:extLst>
          </p:cNvPr>
          <p:cNvSpPr>
            <a:spLocks noGrp="1"/>
          </p:cNvSpPr>
          <p:nvPr>
            <p:ph type="title"/>
          </p:nvPr>
        </p:nvSpPr>
        <p:spPr/>
        <p:txBody>
          <a:bodyPr/>
          <a:lstStyle/>
          <a:p>
            <a:r>
              <a:rPr lang="nl-NL" dirty="0"/>
              <a:t>inhoud</a:t>
            </a:r>
          </a:p>
        </p:txBody>
      </p:sp>
      <p:sp>
        <p:nvSpPr>
          <p:cNvPr id="3" name="Tijdelijke aanduiding voor inhoud 2">
            <a:extLst>
              <a:ext uri="{FF2B5EF4-FFF2-40B4-BE49-F238E27FC236}">
                <a16:creationId xmlns:a16="http://schemas.microsoft.com/office/drawing/2014/main" id="{322D4333-F27A-4A34-9CE5-063A204C8E29}"/>
              </a:ext>
            </a:extLst>
          </p:cNvPr>
          <p:cNvSpPr>
            <a:spLocks noGrp="1"/>
          </p:cNvSpPr>
          <p:nvPr>
            <p:ph idx="1"/>
          </p:nvPr>
        </p:nvSpPr>
        <p:spPr>
          <a:xfrm>
            <a:off x="1145660" y="2365514"/>
            <a:ext cx="10178322" cy="3593591"/>
          </a:xfrm>
        </p:spPr>
        <p:txBody>
          <a:bodyPr/>
          <a:lstStyle/>
          <a:p>
            <a:r>
              <a:rPr lang="nl-NL" dirty="0"/>
              <a:t>Taak 1: Ondernemen   </a:t>
            </a:r>
          </a:p>
          <a:p>
            <a:r>
              <a:rPr lang="nl-NL" dirty="0"/>
              <a:t>Taak 2: De ondernemer</a:t>
            </a:r>
          </a:p>
          <a:p>
            <a:r>
              <a:rPr lang="nl-NL" dirty="0"/>
              <a:t>Taak 3: Concurrenten en doelgroep</a:t>
            </a:r>
          </a:p>
          <a:p>
            <a:r>
              <a:rPr lang="nl-NL" dirty="0"/>
              <a:t>Taak 4: Marketingmix </a:t>
            </a:r>
          </a:p>
          <a:p>
            <a:r>
              <a:rPr lang="nl-NL" dirty="0"/>
              <a:t>Taak 5: inkopen en verkopen</a:t>
            </a:r>
          </a:p>
          <a:p>
            <a:r>
              <a:rPr lang="nl-NL" dirty="0"/>
              <a:t>Taak 6: financiën </a:t>
            </a:r>
          </a:p>
        </p:txBody>
      </p:sp>
    </p:spTree>
    <p:extLst>
      <p:ext uri="{BB962C8B-B14F-4D97-AF65-F5344CB8AC3E}">
        <p14:creationId xmlns:p14="http://schemas.microsoft.com/office/powerpoint/2010/main" val="4094603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34F99C-07F8-490C-9063-E90CD3D40916}"/>
              </a:ext>
            </a:extLst>
          </p:cNvPr>
          <p:cNvSpPr>
            <a:spLocks noGrp="1"/>
          </p:cNvSpPr>
          <p:nvPr>
            <p:ph type="title"/>
          </p:nvPr>
        </p:nvSpPr>
        <p:spPr/>
        <p:txBody>
          <a:bodyPr/>
          <a:lstStyle/>
          <a:p>
            <a:r>
              <a:rPr lang="nl-NL" dirty="0"/>
              <a:t>1. Ondernemen </a:t>
            </a:r>
          </a:p>
        </p:txBody>
      </p:sp>
      <p:sp>
        <p:nvSpPr>
          <p:cNvPr id="3" name="Tijdelijke aanduiding voor inhoud 2">
            <a:extLst>
              <a:ext uri="{FF2B5EF4-FFF2-40B4-BE49-F238E27FC236}">
                <a16:creationId xmlns:a16="http://schemas.microsoft.com/office/drawing/2014/main" id="{19A779CE-52B9-4D56-ACD6-48AF833805EA}"/>
              </a:ext>
            </a:extLst>
          </p:cNvPr>
          <p:cNvSpPr>
            <a:spLocks noGrp="1"/>
          </p:cNvSpPr>
          <p:nvPr>
            <p:ph idx="1"/>
          </p:nvPr>
        </p:nvSpPr>
        <p:spPr>
          <a:xfrm>
            <a:off x="1251678" y="2027583"/>
            <a:ext cx="10178322" cy="3852009"/>
          </a:xfrm>
        </p:spPr>
        <p:txBody>
          <a:bodyPr/>
          <a:lstStyle/>
          <a:p>
            <a:r>
              <a:rPr lang="nl-NL" b="1" i="0" dirty="0">
                <a:solidFill>
                  <a:srgbClr val="333333"/>
                </a:solidFill>
                <a:effectLst/>
                <a:latin typeface="Arial" panose="020B0604020202020204" pitchFamily="34" charset="0"/>
              </a:rPr>
              <a:t>Omzet</a:t>
            </a:r>
            <a:r>
              <a:rPr lang="nl-NL" b="0" i="0" dirty="0">
                <a:solidFill>
                  <a:srgbClr val="333333"/>
                </a:solidFill>
                <a:effectLst/>
                <a:latin typeface="Arial" panose="020B0604020202020204" pitchFamily="34" charset="0"/>
              </a:rPr>
              <a:t> = het aantal verkochte producten (afzet) x verkoopprijs per stuk</a:t>
            </a:r>
            <a:br>
              <a:rPr lang="nl-NL" dirty="0"/>
            </a:br>
            <a:r>
              <a:rPr lang="nl-NL" b="1" i="0" dirty="0">
                <a:solidFill>
                  <a:srgbClr val="333333"/>
                </a:solidFill>
                <a:effectLst/>
                <a:latin typeface="Arial" panose="020B0604020202020204" pitchFamily="34" charset="0"/>
              </a:rPr>
              <a:t>Brutowinst</a:t>
            </a:r>
            <a:r>
              <a:rPr lang="nl-NL" b="0" i="0" dirty="0">
                <a:solidFill>
                  <a:srgbClr val="333333"/>
                </a:solidFill>
                <a:effectLst/>
                <a:latin typeface="Arial" panose="020B0604020202020204" pitchFamily="34" charset="0"/>
              </a:rPr>
              <a:t> = omzet – inkoopwaarde (inkoopprijs x afzet)</a:t>
            </a:r>
            <a:br>
              <a:rPr lang="nl-NL" dirty="0"/>
            </a:br>
            <a:r>
              <a:rPr lang="nl-NL" b="1" i="0" dirty="0">
                <a:solidFill>
                  <a:srgbClr val="333333"/>
                </a:solidFill>
                <a:effectLst/>
                <a:latin typeface="Arial" panose="020B0604020202020204" pitchFamily="34" charset="0"/>
              </a:rPr>
              <a:t>Nettowinst</a:t>
            </a:r>
            <a:r>
              <a:rPr lang="nl-NL" b="0" i="0" dirty="0">
                <a:solidFill>
                  <a:srgbClr val="333333"/>
                </a:solidFill>
                <a:effectLst/>
                <a:latin typeface="Arial" panose="020B0604020202020204" pitchFamily="34" charset="0"/>
              </a:rPr>
              <a:t> = brutowinst – bedrijfskosten</a:t>
            </a:r>
            <a:br>
              <a:rPr lang="nl-NL" b="0" i="0" dirty="0">
                <a:solidFill>
                  <a:srgbClr val="333333"/>
                </a:solidFill>
                <a:effectLst/>
                <a:latin typeface="Arial" panose="020B0604020202020204" pitchFamily="34" charset="0"/>
              </a:rPr>
            </a:br>
            <a:endParaRPr lang="nl-NL" b="0" i="0" dirty="0">
              <a:solidFill>
                <a:srgbClr val="333333"/>
              </a:solidFill>
              <a:effectLst/>
              <a:latin typeface="Arial" panose="020B0604020202020204" pitchFamily="34" charset="0"/>
            </a:endParaRPr>
          </a:p>
          <a:p>
            <a:r>
              <a:rPr lang="nl-NL" b="1" i="0" dirty="0">
                <a:solidFill>
                  <a:srgbClr val="333333"/>
                </a:solidFill>
                <a:effectLst/>
                <a:latin typeface="Arial" panose="020B0604020202020204" pitchFamily="34" charset="0"/>
              </a:rPr>
              <a:t>Goederen = </a:t>
            </a:r>
            <a:r>
              <a:rPr lang="nl-NL" b="0" i="0" dirty="0">
                <a:solidFill>
                  <a:srgbClr val="333333"/>
                </a:solidFill>
                <a:effectLst/>
                <a:latin typeface="Arial" panose="020B0604020202020204" pitchFamily="34" charset="0"/>
              </a:rPr>
              <a:t>tastbare producten zoals een schoolspullen, kleding en computerspelletjes. (handelsonderneming) </a:t>
            </a:r>
            <a:br>
              <a:rPr lang="nl-NL" dirty="0"/>
            </a:br>
            <a:r>
              <a:rPr lang="nl-NL" b="1" i="0" dirty="0">
                <a:solidFill>
                  <a:srgbClr val="333333"/>
                </a:solidFill>
                <a:effectLst/>
                <a:latin typeface="Arial" panose="020B0604020202020204" pitchFamily="34" charset="0"/>
              </a:rPr>
              <a:t>Diensten</a:t>
            </a:r>
            <a:r>
              <a:rPr lang="nl-NL" b="0" i="0" dirty="0">
                <a:solidFill>
                  <a:srgbClr val="333333"/>
                </a:solidFill>
                <a:effectLst/>
                <a:latin typeface="Arial" panose="020B0604020202020204" pitchFamily="34" charset="0"/>
              </a:rPr>
              <a:t> = niet tastbare producten zoals een tandartsbezoek, een bezoekje aan de kapster of kuurtje onder de zonnebank. (dienstverlenend bedrijf) </a:t>
            </a:r>
          </a:p>
          <a:p>
            <a:endParaRPr lang="nl-NL" dirty="0">
              <a:solidFill>
                <a:srgbClr val="333333"/>
              </a:solidFill>
              <a:latin typeface="Arial" panose="020B0604020202020204" pitchFamily="34" charset="0"/>
            </a:endParaRPr>
          </a:p>
        </p:txBody>
      </p:sp>
    </p:spTree>
    <p:extLst>
      <p:ext uri="{BB962C8B-B14F-4D97-AF65-F5344CB8AC3E}">
        <p14:creationId xmlns:p14="http://schemas.microsoft.com/office/powerpoint/2010/main" val="4223629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D7361E5-AD88-4417-A049-9C4C6FF470CB}"/>
              </a:ext>
            </a:extLst>
          </p:cNvPr>
          <p:cNvSpPr>
            <a:spLocks noGrp="1"/>
          </p:cNvSpPr>
          <p:nvPr>
            <p:ph idx="1"/>
          </p:nvPr>
        </p:nvSpPr>
        <p:spPr>
          <a:xfrm>
            <a:off x="1251678" y="1099931"/>
            <a:ext cx="10178322" cy="4779662"/>
          </a:xfrm>
        </p:spPr>
        <p:txBody>
          <a:bodyPr/>
          <a:lstStyle/>
          <a:p>
            <a:r>
              <a:rPr lang="nl-NL" dirty="0"/>
              <a:t>Maatschappelijk verantwoord ondernemen </a:t>
            </a:r>
          </a:p>
          <a:p>
            <a:pPr marL="0" indent="0">
              <a:buNone/>
            </a:pPr>
            <a:endParaRPr lang="nl-NL" dirty="0"/>
          </a:p>
        </p:txBody>
      </p:sp>
      <p:pic>
        <p:nvPicPr>
          <p:cNvPr id="1026" name="Picture 2" descr="MVO - Fidato">
            <a:extLst>
              <a:ext uri="{FF2B5EF4-FFF2-40B4-BE49-F238E27FC236}">
                <a16:creationId xmlns:a16="http://schemas.microsoft.com/office/drawing/2014/main" id="{2C24B6BE-0B9E-4843-A5D9-7C3A471F04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1572" y="1469542"/>
            <a:ext cx="5238750" cy="458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966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35ADE4-5E67-4290-AD65-54D457614279}"/>
              </a:ext>
            </a:extLst>
          </p:cNvPr>
          <p:cNvSpPr>
            <a:spLocks noGrp="1"/>
          </p:cNvSpPr>
          <p:nvPr>
            <p:ph type="title"/>
          </p:nvPr>
        </p:nvSpPr>
        <p:spPr/>
        <p:txBody>
          <a:bodyPr/>
          <a:lstStyle/>
          <a:p>
            <a:r>
              <a:rPr lang="nl-NL" dirty="0"/>
              <a:t>2. De ondernemer</a:t>
            </a:r>
          </a:p>
        </p:txBody>
      </p:sp>
      <p:sp>
        <p:nvSpPr>
          <p:cNvPr id="3" name="Tijdelijke aanduiding voor inhoud 2">
            <a:extLst>
              <a:ext uri="{FF2B5EF4-FFF2-40B4-BE49-F238E27FC236}">
                <a16:creationId xmlns:a16="http://schemas.microsoft.com/office/drawing/2014/main" id="{2AFF1ED4-D377-4758-8085-2FC92A415C11}"/>
              </a:ext>
            </a:extLst>
          </p:cNvPr>
          <p:cNvSpPr>
            <a:spLocks noGrp="1"/>
          </p:cNvSpPr>
          <p:nvPr>
            <p:ph idx="1"/>
          </p:nvPr>
        </p:nvSpPr>
        <p:spPr>
          <a:xfrm>
            <a:off x="1251678" y="1378227"/>
            <a:ext cx="10178322" cy="4501366"/>
          </a:xfrm>
        </p:spPr>
        <p:txBody>
          <a:bodyPr/>
          <a:lstStyle/>
          <a:p>
            <a:r>
              <a:rPr lang="nl-NL" dirty="0">
                <a:solidFill>
                  <a:schemeClr val="tx2">
                    <a:lumMod val="50000"/>
                    <a:lumOff val="50000"/>
                  </a:schemeClr>
                </a:solidFill>
              </a:rPr>
              <a:t>Als ondernemer is het belangrijk dat je weet wat je wilt: dit kun je verwoorden in een </a:t>
            </a:r>
            <a:r>
              <a:rPr lang="nl-NL" b="1" dirty="0">
                <a:solidFill>
                  <a:schemeClr val="tx2">
                    <a:lumMod val="50000"/>
                    <a:lumOff val="50000"/>
                  </a:schemeClr>
                </a:solidFill>
              </a:rPr>
              <a:t>ondernemersplan.</a:t>
            </a:r>
            <a:r>
              <a:rPr lang="nl-NL" dirty="0">
                <a:solidFill>
                  <a:schemeClr val="tx2">
                    <a:lumMod val="50000"/>
                    <a:lumOff val="50000"/>
                  </a:schemeClr>
                </a:solidFill>
              </a:rPr>
              <a:t> Dit gebruikt de bank om te kijken of zij jou een bedrijfslening willen geven.</a:t>
            </a:r>
          </a:p>
          <a:p>
            <a:endParaRPr lang="nl-NL" dirty="0"/>
          </a:p>
          <a:p>
            <a:r>
              <a:rPr lang="nl-NL" b="0" i="0" dirty="0">
                <a:solidFill>
                  <a:srgbClr val="333333"/>
                </a:solidFill>
                <a:effectLst/>
              </a:rPr>
              <a:t>Een goed bedrijfsidee houdt rekening met de branche ontwikkelingen. Een </a:t>
            </a:r>
            <a:r>
              <a:rPr lang="nl-NL" b="1" i="0" dirty="0">
                <a:solidFill>
                  <a:srgbClr val="333333"/>
                </a:solidFill>
                <a:effectLst/>
              </a:rPr>
              <a:t>branche</a:t>
            </a:r>
            <a:r>
              <a:rPr lang="nl-NL" b="0" i="0" dirty="0">
                <a:solidFill>
                  <a:srgbClr val="333333"/>
                </a:solidFill>
                <a:effectLst/>
              </a:rPr>
              <a:t> is een bedrijfstak, alle bedrijven hierin houden zich met eenzelfde soort product bezig.</a:t>
            </a:r>
            <a:endParaRPr lang="nl-NL" dirty="0"/>
          </a:p>
          <a:p>
            <a:r>
              <a:rPr lang="nl-NL" b="0" i="0" dirty="0">
                <a:solidFill>
                  <a:srgbClr val="333333"/>
                </a:solidFill>
                <a:effectLst/>
              </a:rPr>
              <a:t>Met je bedrijf moet je je onderscheiden in de markt. Onderscheiden in de markt betekent dat je iets doet of hebt dat nog niet gedaan wordt. We noemen dit een </a:t>
            </a:r>
            <a:r>
              <a:rPr lang="nl-NL" b="1" i="0" dirty="0">
                <a:solidFill>
                  <a:srgbClr val="333333"/>
                </a:solidFill>
                <a:effectLst/>
              </a:rPr>
              <a:t>USP</a:t>
            </a:r>
            <a:r>
              <a:rPr lang="nl-NL" b="0" i="0" dirty="0">
                <a:solidFill>
                  <a:srgbClr val="333333"/>
                </a:solidFill>
                <a:effectLst/>
              </a:rPr>
              <a:t>, deze afkorting staat voor Unique </a:t>
            </a:r>
            <a:r>
              <a:rPr lang="nl-NL" b="0" i="0" dirty="0" err="1">
                <a:solidFill>
                  <a:srgbClr val="333333"/>
                </a:solidFill>
                <a:effectLst/>
              </a:rPr>
              <a:t>Selling</a:t>
            </a:r>
            <a:r>
              <a:rPr lang="nl-NL" b="0" i="0" dirty="0">
                <a:solidFill>
                  <a:srgbClr val="333333"/>
                </a:solidFill>
                <a:effectLst/>
              </a:rPr>
              <a:t> Point.</a:t>
            </a:r>
            <a:endParaRPr lang="nl-NL" dirty="0"/>
          </a:p>
          <a:p>
            <a:endParaRPr lang="nl-NL" dirty="0"/>
          </a:p>
        </p:txBody>
      </p:sp>
    </p:spTree>
    <p:extLst>
      <p:ext uri="{BB962C8B-B14F-4D97-AF65-F5344CB8AC3E}">
        <p14:creationId xmlns:p14="http://schemas.microsoft.com/office/powerpoint/2010/main" val="330677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D2E755-76E9-4802-84FB-725540B0A2F7}"/>
              </a:ext>
            </a:extLst>
          </p:cNvPr>
          <p:cNvSpPr>
            <a:spLocks noGrp="1"/>
          </p:cNvSpPr>
          <p:nvPr>
            <p:ph type="title"/>
          </p:nvPr>
        </p:nvSpPr>
        <p:spPr/>
        <p:txBody>
          <a:bodyPr/>
          <a:lstStyle/>
          <a:p>
            <a:r>
              <a:rPr lang="nl-NL" dirty="0"/>
              <a:t>3. De markt </a:t>
            </a:r>
          </a:p>
        </p:txBody>
      </p:sp>
      <p:pic>
        <p:nvPicPr>
          <p:cNvPr id="2050" name="Picture 2" descr="Cumulus | Bedrijfseconomie: Doelgroep">
            <a:extLst>
              <a:ext uri="{FF2B5EF4-FFF2-40B4-BE49-F238E27FC236}">
                <a16:creationId xmlns:a16="http://schemas.microsoft.com/office/drawing/2014/main" id="{20D035B3-F6B2-4BEF-AE25-18ADFC2504D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51583" y="1428155"/>
            <a:ext cx="7878417" cy="488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125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344D148D-6AA6-46E5-95C1-30FB1F1F360C}"/>
              </a:ext>
            </a:extLst>
          </p:cNvPr>
          <p:cNvSpPr>
            <a:spLocks noGrp="1"/>
          </p:cNvSpPr>
          <p:nvPr>
            <p:ph idx="1"/>
          </p:nvPr>
        </p:nvSpPr>
        <p:spPr>
          <a:xfrm>
            <a:off x="1251678" y="384313"/>
            <a:ext cx="10178322" cy="5495279"/>
          </a:xfrm>
        </p:spPr>
        <p:txBody>
          <a:bodyPr/>
          <a:lstStyle/>
          <a:p>
            <a:r>
              <a:rPr lang="nl-NL" b="0" i="0" dirty="0">
                <a:solidFill>
                  <a:srgbClr val="333333"/>
                </a:solidFill>
                <a:effectLst/>
                <a:latin typeface="Arial" panose="020B0604020202020204" pitchFamily="34" charset="0"/>
              </a:rPr>
              <a:t>De </a:t>
            </a:r>
            <a:r>
              <a:rPr lang="nl-NL" b="1" i="0" dirty="0">
                <a:solidFill>
                  <a:srgbClr val="333333"/>
                </a:solidFill>
                <a:effectLst/>
                <a:latin typeface="Arial" panose="020B0604020202020204" pitchFamily="34" charset="0"/>
              </a:rPr>
              <a:t>SWOT analyse</a:t>
            </a:r>
            <a:r>
              <a:rPr lang="nl-NL" b="0" i="0" dirty="0">
                <a:solidFill>
                  <a:srgbClr val="333333"/>
                </a:solidFill>
                <a:effectLst/>
                <a:latin typeface="Arial" panose="020B0604020202020204" pitchFamily="34" charset="0"/>
              </a:rPr>
              <a:t> wordt ook wel de sterke en zwakte analyse genoemd. SWOT staat namelijk voor </a:t>
            </a:r>
            <a:r>
              <a:rPr lang="nl-NL" b="0" i="0" dirty="0" err="1">
                <a:solidFill>
                  <a:srgbClr val="333333"/>
                </a:solidFill>
                <a:effectLst/>
                <a:latin typeface="Arial" panose="020B0604020202020204" pitchFamily="34" charset="0"/>
              </a:rPr>
              <a:t>Strenghts</a:t>
            </a:r>
            <a:r>
              <a:rPr lang="nl-NL" b="0" i="0" dirty="0">
                <a:solidFill>
                  <a:srgbClr val="333333"/>
                </a:solidFill>
                <a:effectLst/>
                <a:latin typeface="Arial" panose="020B0604020202020204" pitchFamily="34" charset="0"/>
              </a:rPr>
              <a:t> (sterktes), </a:t>
            </a:r>
            <a:r>
              <a:rPr lang="nl-NL" b="0" i="0" dirty="0" err="1">
                <a:solidFill>
                  <a:srgbClr val="333333"/>
                </a:solidFill>
                <a:effectLst/>
                <a:latin typeface="Arial" panose="020B0604020202020204" pitchFamily="34" charset="0"/>
              </a:rPr>
              <a:t>Weaknesses</a:t>
            </a:r>
            <a:r>
              <a:rPr lang="nl-NL" b="0" i="0" dirty="0">
                <a:solidFill>
                  <a:srgbClr val="333333"/>
                </a:solidFill>
                <a:effectLst/>
                <a:latin typeface="Arial" panose="020B0604020202020204" pitchFamily="34" charset="0"/>
              </a:rPr>
              <a:t> (zwaktes), </a:t>
            </a:r>
            <a:r>
              <a:rPr lang="nl-NL" b="0" i="0" dirty="0" err="1">
                <a:solidFill>
                  <a:srgbClr val="333333"/>
                </a:solidFill>
                <a:effectLst/>
                <a:latin typeface="Arial" panose="020B0604020202020204" pitchFamily="34" charset="0"/>
              </a:rPr>
              <a:t>Opportunities</a:t>
            </a:r>
            <a:r>
              <a:rPr lang="nl-NL" b="0" i="0" dirty="0">
                <a:solidFill>
                  <a:srgbClr val="333333"/>
                </a:solidFill>
                <a:effectLst/>
                <a:latin typeface="Arial" panose="020B0604020202020204" pitchFamily="34" charset="0"/>
              </a:rPr>
              <a:t> (kansen) en </a:t>
            </a:r>
            <a:r>
              <a:rPr lang="nl-NL" b="0" i="0" dirty="0" err="1">
                <a:solidFill>
                  <a:srgbClr val="333333"/>
                </a:solidFill>
                <a:effectLst/>
                <a:latin typeface="Arial" panose="020B0604020202020204" pitchFamily="34" charset="0"/>
              </a:rPr>
              <a:t>Threats</a:t>
            </a:r>
            <a:r>
              <a:rPr lang="nl-NL" b="0" i="0" dirty="0">
                <a:solidFill>
                  <a:srgbClr val="333333"/>
                </a:solidFill>
                <a:effectLst/>
                <a:latin typeface="Arial" panose="020B0604020202020204" pitchFamily="34" charset="0"/>
              </a:rPr>
              <a:t> (bedreigingen). </a:t>
            </a:r>
          </a:p>
          <a:p>
            <a:endParaRPr lang="nl-NL" dirty="0"/>
          </a:p>
        </p:txBody>
      </p:sp>
      <p:sp>
        <p:nvSpPr>
          <p:cNvPr id="6" name="Tijdelijke aanduiding voor inhoud 2">
            <a:extLst>
              <a:ext uri="{FF2B5EF4-FFF2-40B4-BE49-F238E27FC236}">
                <a16:creationId xmlns:a16="http://schemas.microsoft.com/office/drawing/2014/main" id="{CED86DFF-7C6E-451D-8D3A-D2B80F60F0FE}"/>
              </a:ext>
            </a:extLst>
          </p:cNvPr>
          <p:cNvSpPr txBox="1">
            <a:spLocks/>
          </p:cNvSpPr>
          <p:nvPr/>
        </p:nvSpPr>
        <p:spPr>
          <a:xfrm>
            <a:off x="4200051" y="2960453"/>
            <a:ext cx="6832383" cy="2272036"/>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nl-NL">
                <a:solidFill>
                  <a:srgbClr val="333333"/>
                </a:solidFill>
                <a:latin typeface="Arial" panose="020B0604020202020204" pitchFamily="34" charset="0"/>
              </a:rPr>
              <a:t>De </a:t>
            </a:r>
            <a:r>
              <a:rPr lang="nl-NL" b="1">
                <a:solidFill>
                  <a:srgbClr val="333333"/>
                </a:solidFill>
                <a:latin typeface="Arial" panose="020B0604020202020204" pitchFamily="34" charset="0"/>
              </a:rPr>
              <a:t>SWOT analyse</a:t>
            </a:r>
            <a:r>
              <a:rPr lang="nl-NL">
                <a:solidFill>
                  <a:srgbClr val="333333"/>
                </a:solidFill>
                <a:latin typeface="Arial" panose="020B0604020202020204" pitchFamily="34" charset="0"/>
              </a:rPr>
              <a:t> wordt ook wel de sterke en zwakte analyse genoemd. SWOT staat namelijk voor Strenghts (sterktes), Weaknesses (zwaktes), Opportunities (kansen) en Threats (bedreigingen). </a:t>
            </a:r>
          </a:p>
          <a:p>
            <a:endParaRPr lang="nl-NL" dirty="0"/>
          </a:p>
        </p:txBody>
      </p:sp>
      <p:pic>
        <p:nvPicPr>
          <p:cNvPr id="7" name="Picture 2" descr="Cumulus | Bedrijfseconomie: SWOT-analyse">
            <a:extLst>
              <a:ext uri="{FF2B5EF4-FFF2-40B4-BE49-F238E27FC236}">
                <a16:creationId xmlns:a16="http://schemas.microsoft.com/office/drawing/2014/main" id="{F2A6615C-BAB4-4287-B19A-2BD8D18407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3374" y="1607338"/>
            <a:ext cx="7427499" cy="4603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975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F9E053-4222-453A-8660-E3613F8A1B67}"/>
              </a:ext>
            </a:extLst>
          </p:cNvPr>
          <p:cNvSpPr>
            <a:spLocks noGrp="1"/>
          </p:cNvSpPr>
          <p:nvPr>
            <p:ph type="title"/>
          </p:nvPr>
        </p:nvSpPr>
        <p:spPr>
          <a:xfrm>
            <a:off x="1251678" y="382385"/>
            <a:ext cx="10178322" cy="823563"/>
          </a:xfrm>
        </p:spPr>
        <p:txBody>
          <a:bodyPr/>
          <a:lstStyle/>
          <a:p>
            <a:r>
              <a:rPr lang="nl-NL" dirty="0"/>
              <a:t>4. Marketingmix </a:t>
            </a:r>
          </a:p>
        </p:txBody>
      </p:sp>
      <p:sp>
        <p:nvSpPr>
          <p:cNvPr id="4" name="AutoShape 2">
            <a:extLst>
              <a:ext uri="{FF2B5EF4-FFF2-40B4-BE49-F238E27FC236}">
                <a16:creationId xmlns:a16="http://schemas.microsoft.com/office/drawing/2014/main" id="{A763EB38-C296-44F5-85E3-F54F6DBB876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4100" name="Picture 4">
            <a:extLst>
              <a:ext uri="{FF2B5EF4-FFF2-40B4-BE49-F238E27FC236}">
                <a16:creationId xmlns:a16="http://schemas.microsoft.com/office/drawing/2014/main" id="{E1A10A0C-9C96-4242-95E5-4F0FA89329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1113" y="553402"/>
            <a:ext cx="6573078" cy="6055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744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6B66AF-85E8-451E-95D7-C4916E2E4D94}"/>
              </a:ext>
            </a:extLst>
          </p:cNvPr>
          <p:cNvSpPr>
            <a:spLocks noGrp="1"/>
          </p:cNvSpPr>
          <p:nvPr>
            <p:ph type="title"/>
          </p:nvPr>
        </p:nvSpPr>
        <p:spPr/>
        <p:txBody>
          <a:bodyPr/>
          <a:lstStyle/>
          <a:p>
            <a:r>
              <a:rPr lang="nl-NL" dirty="0"/>
              <a:t>5. Inkopen en verkopen</a:t>
            </a:r>
          </a:p>
        </p:txBody>
      </p:sp>
      <p:sp>
        <p:nvSpPr>
          <p:cNvPr id="3" name="Tijdelijke aanduiding voor inhoud 2">
            <a:extLst>
              <a:ext uri="{FF2B5EF4-FFF2-40B4-BE49-F238E27FC236}">
                <a16:creationId xmlns:a16="http://schemas.microsoft.com/office/drawing/2014/main" id="{37840E65-2369-48F5-85E0-403383E2786F}"/>
              </a:ext>
            </a:extLst>
          </p:cNvPr>
          <p:cNvSpPr>
            <a:spLocks noGrp="1"/>
          </p:cNvSpPr>
          <p:nvPr>
            <p:ph idx="1"/>
          </p:nvPr>
        </p:nvSpPr>
        <p:spPr>
          <a:xfrm>
            <a:off x="1006839" y="1502994"/>
            <a:ext cx="10668000" cy="4408601"/>
          </a:xfrm>
        </p:spPr>
        <p:txBody>
          <a:bodyPr/>
          <a:lstStyle/>
          <a:p>
            <a:pPr marL="0" indent="0">
              <a:buNone/>
            </a:pPr>
            <a:r>
              <a:rPr lang="nl-NL" b="0" i="0" dirty="0">
                <a:solidFill>
                  <a:srgbClr val="333333"/>
                </a:solidFill>
                <a:effectLst/>
              </a:rPr>
              <a:t>Je hebt voor je winkel altijd producten op voorraad. Je wilt de producten op een bepaalde manier inkopen, dit noemen we het</a:t>
            </a:r>
            <a:r>
              <a:rPr lang="nl-NL" b="1" i="0" dirty="0">
                <a:solidFill>
                  <a:srgbClr val="333333"/>
                </a:solidFill>
                <a:effectLst/>
              </a:rPr>
              <a:t> inkoopbeleid</a:t>
            </a:r>
            <a:r>
              <a:rPr lang="nl-NL" b="0" i="0" dirty="0">
                <a:solidFill>
                  <a:srgbClr val="333333"/>
                </a:solidFill>
                <a:effectLst/>
              </a:rPr>
              <a:t>. Daarnaast denk een bedrijf na over waar het product ingekocht moet worden.</a:t>
            </a:r>
            <a:br>
              <a:rPr lang="nl-NL" dirty="0"/>
            </a:br>
            <a:br>
              <a:rPr lang="nl-NL" dirty="0"/>
            </a:br>
            <a:r>
              <a:rPr lang="nl-NL" b="0" i="0" dirty="0">
                <a:solidFill>
                  <a:srgbClr val="333333"/>
                </a:solidFill>
                <a:effectLst/>
              </a:rPr>
              <a:t>Het inkoopbeleid heeft al doel:</a:t>
            </a:r>
            <a:br>
              <a:rPr lang="nl-NL" dirty="0"/>
            </a:br>
            <a:r>
              <a:rPr lang="nl-NL" b="0" i="0" dirty="0">
                <a:solidFill>
                  <a:srgbClr val="333333"/>
                </a:solidFill>
                <a:effectLst/>
              </a:rPr>
              <a:t>- Een juiste producten op voorraad</a:t>
            </a:r>
            <a:br>
              <a:rPr lang="nl-NL" dirty="0"/>
            </a:br>
            <a:r>
              <a:rPr lang="nl-NL" b="0" i="0" dirty="0">
                <a:solidFill>
                  <a:srgbClr val="333333"/>
                </a:solidFill>
                <a:effectLst/>
              </a:rPr>
              <a:t>- Een goede prijs voor de ingekochte producten</a:t>
            </a:r>
            <a:br>
              <a:rPr lang="nl-NL" dirty="0"/>
            </a:br>
            <a:r>
              <a:rPr lang="nl-NL" b="0" i="0" dirty="0">
                <a:solidFill>
                  <a:srgbClr val="333333"/>
                </a:solidFill>
                <a:effectLst/>
              </a:rPr>
              <a:t>- Voldoende producten op voorraad</a:t>
            </a:r>
            <a:br>
              <a:rPr lang="nl-NL" dirty="0"/>
            </a:br>
            <a:r>
              <a:rPr lang="nl-NL" b="0" i="0" dirty="0">
                <a:solidFill>
                  <a:srgbClr val="333333"/>
                </a:solidFill>
                <a:effectLst/>
              </a:rPr>
              <a:t>- Juiste voorraad op de juiste plaats</a:t>
            </a:r>
            <a:br>
              <a:rPr lang="nl-NL" dirty="0"/>
            </a:br>
            <a:r>
              <a:rPr lang="nl-NL" b="0" i="0" dirty="0">
                <a:solidFill>
                  <a:srgbClr val="333333"/>
                </a:solidFill>
                <a:effectLst/>
              </a:rPr>
              <a:t>- Dat de voorraad wordt ingekocht op basis van de behoefte van de klant.</a:t>
            </a:r>
            <a:br>
              <a:rPr lang="nl-NL" dirty="0"/>
            </a:br>
            <a:r>
              <a:rPr lang="nl-NL" b="0" i="0" dirty="0">
                <a:solidFill>
                  <a:srgbClr val="333333"/>
                </a:solidFill>
                <a:effectLst/>
                <a:latin typeface="Arial" panose="020B0604020202020204" pitchFamily="34" charset="0"/>
              </a:rPr>
              <a:t> </a:t>
            </a:r>
            <a:endParaRPr lang="nl-NL" dirty="0"/>
          </a:p>
        </p:txBody>
      </p:sp>
    </p:spTree>
    <p:extLst>
      <p:ext uri="{BB962C8B-B14F-4D97-AF65-F5344CB8AC3E}">
        <p14:creationId xmlns:p14="http://schemas.microsoft.com/office/powerpoint/2010/main" val="1477602074"/>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Badge</Template>
  <TotalTime>0</TotalTime>
  <Words>672</Words>
  <Application>Microsoft Office PowerPoint</Application>
  <PresentationFormat>Breedbeeld</PresentationFormat>
  <Paragraphs>31</Paragraphs>
  <Slides>12</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12</vt:i4>
      </vt:variant>
    </vt:vector>
  </HeadingPairs>
  <TitlesOfParts>
    <vt:vector size="16" baseType="lpstr">
      <vt:lpstr>Arial</vt:lpstr>
      <vt:lpstr>Gill Sans MT</vt:lpstr>
      <vt:lpstr>Impact</vt:lpstr>
      <vt:lpstr>Badge</vt:lpstr>
      <vt:lpstr>Ondernemen</vt:lpstr>
      <vt:lpstr>inhoud</vt:lpstr>
      <vt:lpstr>1. Ondernemen </vt:lpstr>
      <vt:lpstr>PowerPoint-presentatie</vt:lpstr>
      <vt:lpstr>2. De ondernemer</vt:lpstr>
      <vt:lpstr>3. De markt </vt:lpstr>
      <vt:lpstr>PowerPoint-presentatie</vt:lpstr>
      <vt:lpstr>4. Marketingmix </vt:lpstr>
      <vt:lpstr>5. Inkopen en verkopen</vt:lpstr>
      <vt:lpstr>PowerPoint-presentatie</vt:lpstr>
      <vt:lpstr>6. De Financiën </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Ondernemen</dc:title>
  <dc:creator>C.I. van Dongen</dc:creator>
  <cp:lastModifiedBy>C.I. van Dongen</cp:lastModifiedBy>
  <cp:revision>6</cp:revision>
  <dcterms:created xsi:type="dcterms:W3CDTF">2021-05-18T08:38:46Z</dcterms:created>
  <dcterms:modified xsi:type="dcterms:W3CDTF">2021-05-18T09:30:26Z</dcterms:modified>
</cp:coreProperties>
</file>